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0"/>
  </p:notesMasterIdLst>
  <p:sldIdLst>
    <p:sldId id="282" r:id="rId2"/>
    <p:sldId id="283" r:id="rId3"/>
    <p:sldId id="284" r:id="rId4"/>
    <p:sldId id="285" r:id="rId5"/>
    <p:sldId id="286" r:id="rId6"/>
    <p:sldId id="287" r:id="rId7"/>
    <p:sldId id="288" r:id="rId8"/>
    <p:sldId id="289" r:id="rId9"/>
  </p:sldIdLst>
  <p:sldSz cx="10691813" cy="7559675"/>
  <p:notesSz cx="6858000" cy="9144000"/>
  <p:embeddedFontLst>
    <p:embeddedFont>
      <p:font typeface="Garamond" panose="02020404030301010803" pitchFamily="18"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15:guide id="1" orient="horz" pos="3175">
          <p15:clr>
            <a:srgbClr val="A4A3A4"/>
          </p15:clr>
        </p15:guide>
        <p15:guide id="2" pos="1894">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7" roundtripDataSignature="AMtx7mipo6XwXB/D5CWqizg3DwKUu6+JW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7F220FD-EFC5-4501-9F92-A42F2562385F}">
  <a:tblStyle styleId="{C7F220FD-EFC5-4501-9F92-A42F2562385F}"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FBCDBCDB-7D2A-435D-8909-112BBDE1DC5E}"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221" y="62"/>
      </p:cViewPr>
      <p:guideLst>
        <p:guide orient="horz" pos="2381"/>
        <p:guide pos="3368"/>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75"/>
        <p:guide pos="189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29"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128" Type="http://schemas.openxmlformats.org/officeDocument/2006/relationships/presProps" Target="presProps.xml"/><Relationship Id="rId131" Type="http://schemas.openxmlformats.org/officeDocument/2006/relationships/tableStyles" Target="tableStyles.xml"/><Relationship Id="rId5" Type="http://schemas.openxmlformats.org/officeDocument/2006/relationships/slide" Target="slides/slide4.xml"/><Relationship Id="rId127" Type="http://customschemas.google.com/relationships/presentationmetadata" Target="metadata"/><Relationship Id="rId10" Type="http://schemas.openxmlformats.org/officeDocument/2006/relationships/notesMaster" Target="notesMasters/notesMaster1.xml"/><Relationship Id="rId13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46686" y="1143000"/>
            <a:ext cx="4364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26: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9" name="Google Shape;309;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0" name="Google Shape;310;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7:notes"/>
          <p:cNvSpPr>
            <a:spLocks noGrp="1" noRot="1" noChangeAspect="1"/>
          </p:cNvSpPr>
          <p:nvPr>
            <p:ph type="sldImg" idx="2"/>
          </p:nvPr>
        </p:nvSpPr>
        <p:spPr>
          <a:xfrm>
            <a:off x="787400" y="750888"/>
            <a:ext cx="5314950" cy="37576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19" name="Google Shape;319;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320" name="Google Shape;320;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en-US" altLang="ja-JP" sz="1200">
                <a:solidFill>
                  <a:srgbClr val="000000"/>
                </a:solidFill>
                <a:latin typeface="Arial"/>
                <a:ea typeface="Arial"/>
                <a:cs typeface="Arial"/>
                <a:sym typeface="Arial"/>
              </a:rPr>
              <a:t>2</a:t>
            </a:fld>
            <a:endParaRPr sz="1200">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8:notes"/>
          <p:cNvSpPr>
            <a:spLocks noGrp="1" noRot="1" noChangeAspect="1"/>
          </p:cNvSpPr>
          <p:nvPr>
            <p:ph type="sldImg" idx="2"/>
          </p:nvPr>
        </p:nvSpPr>
        <p:spPr>
          <a:xfrm>
            <a:off x="787400" y="750888"/>
            <a:ext cx="5314950" cy="37576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0" name="Google Shape;330;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sz="1200">
              <a:solidFill>
                <a:srgbClr val="000000"/>
              </a:solidFill>
              <a:latin typeface="Garamond"/>
              <a:ea typeface="Garamond"/>
              <a:cs typeface="Garamond"/>
              <a:sym typeface="Garamond"/>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331" name="Google Shape;331;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en-US" altLang="ja-JP" sz="1200">
                <a:solidFill>
                  <a:srgbClr val="000000"/>
                </a:solidFill>
                <a:latin typeface="Arial"/>
                <a:ea typeface="Arial"/>
                <a:cs typeface="Arial"/>
                <a:sym typeface="Arial"/>
              </a:rPr>
              <a:t>3</a:t>
            </a:fld>
            <a:endParaRPr sz="1200">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29: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t>こども家庭庁HPより抜粋</a:t>
            </a:r>
            <a:endParaRPr/>
          </a:p>
          <a:p>
            <a:pPr marL="0" lvl="0" indent="0" algn="l" rtl="0">
              <a:lnSpc>
                <a:spcPct val="100000"/>
              </a:lnSpc>
              <a:spcBef>
                <a:spcPts val="0"/>
              </a:spcBef>
              <a:spcAft>
                <a:spcPts val="0"/>
              </a:spcAft>
              <a:buSzPts val="1400"/>
              <a:buNone/>
            </a:pPr>
            <a:r>
              <a:rPr lang="ja-JP"/>
              <a:t>https://www.cfa.go.jp/policies/kokoseido/mushouka/gaiyou</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こどもが2人以上の世帯の負担軽減の観点から、保育所等を利用する最年長のこどもを第1子とカウントして、0歳から2歳までの第2子は半額、第3子以降は無償となります。</a:t>
            </a:r>
            <a:endParaRPr/>
          </a:p>
          <a:p>
            <a:pPr marL="0" lvl="0" indent="0" algn="l" rtl="0">
              <a:lnSpc>
                <a:spcPct val="100000"/>
              </a:lnSpc>
              <a:spcBef>
                <a:spcPts val="0"/>
              </a:spcBef>
              <a:spcAft>
                <a:spcPts val="0"/>
              </a:spcAft>
              <a:buSzPts val="1400"/>
              <a:buNone/>
            </a:pPr>
            <a:r>
              <a:rPr lang="ja-JP"/>
              <a:t>（注）年収360万円未満相当世帯については、第1子の年齢は問いません。</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詳しくは各自治体へ問い合わせが必要です。</a:t>
            </a:r>
            <a:endParaRPr/>
          </a:p>
          <a:p>
            <a:pPr marL="0" lvl="0" indent="0" algn="l" rtl="0">
              <a:lnSpc>
                <a:spcPct val="100000"/>
              </a:lnSpc>
              <a:spcBef>
                <a:spcPts val="0"/>
              </a:spcBef>
              <a:spcAft>
                <a:spcPts val="0"/>
              </a:spcAft>
              <a:buSzPts val="1400"/>
              <a:buNone/>
            </a:pPr>
            <a:r>
              <a:rPr lang="ja-JP"/>
              <a:t>市区町村によっての違いもあります。</a:t>
            </a:r>
            <a:endParaRPr/>
          </a:p>
          <a:p>
            <a:pPr marL="0" lvl="0" indent="0" algn="l" rtl="0">
              <a:lnSpc>
                <a:spcPct val="100000"/>
              </a:lnSpc>
              <a:spcBef>
                <a:spcPts val="0"/>
              </a:spcBef>
              <a:spcAft>
                <a:spcPts val="0"/>
              </a:spcAft>
              <a:buSzPts val="1400"/>
              <a:buNone/>
            </a:pPr>
            <a:r>
              <a:rPr lang="ja-JP"/>
              <a:t>また、ご家庭によってことなるので、知りたい方は個別相談どれくらい無償化なのかお伝えすることもできます。</a:t>
            </a:r>
            <a:endParaRPr/>
          </a:p>
        </p:txBody>
      </p:sp>
      <p:sp>
        <p:nvSpPr>
          <p:cNvPr id="342" name="Google Shape;342;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30: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JP" dirty="0"/>
              <a:t>こちらリーフレットをコピペ。作成する場合は、別途資料要</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JP" dirty="0"/>
              <a:t>https://www.mext.go.jp/a_menu/shotou/mushouka/20240319-mxt_kouhou02-5.pdf</a:t>
            </a:r>
            <a:endParaRPr dirty="0"/>
          </a:p>
          <a:p>
            <a:pPr marL="0" lvl="0" indent="0" algn="l" rtl="0">
              <a:lnSpc>
                <a:spcPct val="100000"/>
              </a:lnSpc>
              <a:spcBef>
                <a:spcPts val="0"/>
              </a:spcBef>
              <a:spcAft>
                <a:spcPts val="0"/>
              </a:spcAft>
              <a:buSzPts val="1400"/>
              <a:buNone/>
            </a:pPr>
            <a:r>
              <a:rPr lang="ja-JP" dirty="0"/>
              <a:t>https://www.mext.go.jp/a_menu/shotou/mushouka/1342674.htm</a:t>
            </a:r>
            <a:endParaRPr dirty="0"/>
          </a:p>
        </p:txBody>
      </p:sp>
      <p:sp>
        <p:nvSpPr>
          <p:cNvPr id="351" name="Google Shape;351;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1: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t>文部科学省高校生等への修学支援ページより抜粋</a:t>
            </a:r>
            <a:endParaRPr/>
          </a:p>
          <a:p>
            <a:pPr marL="0" lvl="0" indent="0" algn="l" rtl="0">
              <a:lnSpc>
                <a:spcPct val="100000"/>
              </a:lnSpc>
              <a:spcBef>
                <a:spcPts val="0"/>
              </a:spcBef>
              <a:spcAft>
                <a:spcPts val="0"/>
              </a:spcAft>
              <a:buSzPts val="1400"/>
              <a:buNone/>
            </a:pPr>
            <a:r>
              <a:rPr lang="ja-JP"/>
              <a:t>https://www.mext.go.jp/a_menu/shotou/mushouka/1342674.htm</a:t>
            </a:r>
            <a:endParaRPr/>
          </a:p>
        </p:txBody>
      </p:sp>
      <p:sp>
        <p:nvSpPr>
          <p:cNvPr id="360" name="Google Shape;36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32: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t>エビデンスとして</a:t>
            </a:r>
            <a:endParaRPr/>
          </a:p>
          <a:p>
            <a:pPr marL="0" lvl="0" indent="0" algn="l" rtl="0">
              <a:lnSpc>
                <a:spcPct val="100000"/>
              </a:lnSpc>
              <a:spcBef>
                <a:spcPts val="0"/>
              </a:spcBef>
              <a:spcAft>
                <a:spcPts val="0"/>
              </a:spcAft>
              <a:buSzPts val="1400"/>
              <a:buNone/>
            </a:pPr>
            <a:r>
              <a:rPr lang="ja-JP"/>
              <a:t>支給期間 ・ 支給限度額一覧</a:t>
            </a:r>
            <a:endParaRPr/>
          </a:p>
          <a:p>
            <a:pPr marL="0" lvl="0" indent="0" algn="l" rtl="0">
              <a:lnSpc>
                <a:spcPct val="100000"/>
              </a:lnSpc>
              <a:spcBef>
                <a:spcPts val="0"/>
              </a:spcBef>
              <a:spcAft>
                <a:spcPts val="0"/>
              </a:spcAft>
              <a:buSzPts val="1400"/>
              <a:buNone/>
            </a:pPr>
            <a:r>
              <a:rPr lang="ja-JP"/>
              <a:t>https://www.mext.go.jp/a_menu/shotou/mushouka/1342674.htm</a:t>
            </a:r>
            <a:endParaRPr/>
          </a:p>
          <a:p>
            <a:pPr marL="0" lvl="0" indent="0" algn="l" rtl="0">
              <a:lnSpc>
                <a:spcPct val="100000"/>
              </a:lnSpc>
              <a:spcBef>
                <a:spcPts val="0"/>
              </a:spcBef>
              <a:spcAft>
                <a:spcPts val="0"/>
              </a:spcAft>
              <a:buSzPts val="1400"/>
              <a:buNone/>
            </a:pPr>
            <a:r>
              <a:rPr lang="ja-JP"/>
              <a:t>https://www.mext.go.jp/a_menu/shotou/mushouka/__icsFiles/afieldfile/2020/04/30/100014428_4.pdf（←これをコピペしています）</a:t>
            </a:r>
            <a:endParaRPr/>
          </a:p>
          <a:p>
            <a:pPr marL="0" lvl="0" indent="0" algn="l" rtl="0">
              <a:lnSpc>
                <a:spcPct val="100000"/>
              </a:lnSpc>
              <a:spcBef>
                <a:spcPts val="0"/>
              </a:spcBef>
              <a:spcAft>
                <a:spcPts val="0"/>
              </a:spcAft>
              <a:buSzPts val="1400"/>
              <a:buNone/>
            </a:pPr>
            <a:endParaRPr/>
          </a:p>
        </p:txBody>
      </p:sp>
      <p:sp>
        <p:nvSpPr>
          <p:cNvPr id="370" name="Google Shape;370;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31c7d44abee_0_729: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g31c7d44abee_0_7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t>https://www.mext.go.jp/content/20240704-mxt_gakushi_100001505_2.pdf</a:t>
            </a:r>
            <a:endParaRPr/>
          </a:p>
        </p:txBody>
      </p:sp>
      <p:sp>
        <p:nvSpPr>
          <p:cNvPr id="376" name="Google Shape;376;g31c7d44abee_0_7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9"/>
        <p:cNvGrpSpPr/>
        <p:nvPr/>
      </p:nvGrpSpPr>
      <p:grpSpPr>
        <a:xfrm>
          <a:off x="0" y="0"/>
          <a:ext cx="0" cy="0"/>
          <a:chOff x="0" y="0"/>
          <a:chExt cx="0" cy="0"/>
        </a:xfrm>
      </p:grpSpPr>
      <p:sp>
        <p:nvSpPr>
          <p:cNvPr id="20" name="Google Shape;20;p90"/>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90"/>
          <p:cNvSpPr txBox="1">
            <a:spLocks noGrp="1"/>
          </p:cNvSpPr>
          <p:nvPr>
            <p:ph type="body" idx="1"/>
          </p:nvPr>
        </p:nvSpPr>
        <p:spPr>
          <a:xfrm>
            <a:off x="735075" y="2111374"/>
            <a:ext cx="92220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90"/>
          <p:cNvSpPr txBox="1">
            <a:spLocks noGrp="1"/>
          </p:cNvSpPr>
          <p:nvPr>
            <p:ph type="dt" idx="10"/>
          </p:nvPr>
        </p:nvSpPr>
        <p:spPr>
          <a:xfrm>
            <a:off x="0" y="0"/>
            <a:ext cx="2630700" cy="330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3" name="Google Shape;23;p90"/>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90"/>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8"/>
          <p:cNvSpPr txBox="1">
            <a:spLocks noGrp="1"/>
          </p:cNvSpPr>
          <p:nvPr>
            <p:ph type="body" idx="1"/>
          </p:nvPr>
        </p:nvSpPr>
        <p:spPr>
          <a:xfrm>
            <a:off x="735075" y="2111374"/>
            <a:ext cx="9222000" cy="47967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 name="Google Shape;11;p88"/>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88"/>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88"/>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81">
          <p15:clr>
            <a:srgbClr val="F26B43"/>
          </p15:clr>
        </p15:guide>
        <p15:guide id="2" pos="33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p26" descr="「オール公立」の場合の教育費合計金額は1,043万円です。その内訳は、幼稚園67万円、小学校193万円、中学校147万円、高校137万円、大学499万円です。&#10;          「大学だけ私立」の場合の教育費合計金額は1,261万円です。その内訳は、幼稚園67万円、小学校193万円、中学校147万円、高校137万円、大学717万円です。&#10;          「高校から私立」の場合の教育費合計金額は1,415万円です。その内訳は、幼稚園67万円、小学校193万円、中学校147万円、高校291万円、大学717万円です。&#10;          「中学校から私立」の場合の教育費合計金額は1,690万円です。その内訳は、幼稚園67万円、小学校193万円、中学校422万円、高校291万円、大学717万円です。&#10;          「小学校から私立」の場合の教育費合計金額は2,456万円です。その内訳は、幼稚園67万円、小学校959万円、中学校422万円、高校291万円、大学717万円です。&#10;          「オール私立」の場合の教育費合計金額は2,547万円です。その内訳は、幼稚園158万円、小学校959万円、中学校422万円、高校291万円、大学717万円です。&#10;          「※１」は、幼稚園、小学校、中学校、高校についての補足説明です。&#10;          「※２」は、大学についての補足説明です。"/>
          <p:cNvPicPr preferRelativeResize="0"/>
          <p:nvPr/>
        </p:nvPicPr>
        <p:blipFill rotWithShape="1">
          <a:blip r:embed="rId3">
            <a:alphaModFix/>
          </a:blip>
          <a:srcRect/>
          <a:stretch/>
        </p:blipFill>
        <p:spPr>
          <a:xfrm>
            <a:off x="603494" y="1551972"/>
            <a:ext cx="9117449" cy="4380553"/>
          </a:xfrm>
          <a:prstGeom prst="rect">
            <a:avLst/>
          </a:prstGeom>
          <a:noFill/>
          <a:ln>
            <a:noFill/>
          </a:ln>
        </p:spPr>
      </p:pic>
      <p:sp>
        <p:nvSpPr>
          <p:cNvPr id="313" name="Google Shape;313;p26"/>
          <p:cNvSpPr txBox="1"/>
          <p:nvPr/>
        </p:nvSpPr>
        <p:spPr>
          <a:xfrm>
            <a:off x="-86000" y="5932525"/>
            <a:ext cx="1039470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800"/>
              <a:buFont typeface="Arial"/>
              <a:buNone/>
            </a:pPr>
            <a:r>
              <a:rPr lang="ja-JP" sz="1800" b="1" i="0" u="none" strike="noStrike" cap="none">
                <a:solidFill>
                  <a:srgbClr val="000000"/>
                </a:solidFill>
                <a:latin typeface="Arial"/>
                <a:ea typeface="Arial"/>
                <a:cs typeface="Arial"/>
                <a:sym typeface="Arial"/>
              </a:rPr>
              <a:t>住宅ローン</a:t>
            </a:r>
            <a:r>
              <a:rPr lang="ja-JP" sz="4000" b="1" i="0" u="none" strike="noStrike" cap="none">
                <a:solidFill>
                  <a:srgbClr val="F29600"/>
                </a:solidFill>
                <a:latin typeface="Arial"/>
                <a:ea typeface="Arial"/>
                <a:cs typeface="Arial"/>
                <a:sym typeface="Arial"/>
              </a:rPr>
              <a:t>35</a:t>
            </a:r>
            <a:r>
              <a:rPr lang="ja-JP" sz="1800" b="1" i="0" u="none" strike="noStrike" cap="none">
                <a:solidFill>
                  <a:srgbClr val="000000"/>
                </a:solidFill>
                <a:latin typeface="Arial"/>
                <a:ea typeface="Arial"/>
                <a:cs typeface="Arial"/>
                <a:sym typeface="Arial"/>
              </a:rPr>
              <a:t>年ですが、教育資金は</a:t>
            </a:r>
            <a:r>
              <a:rPr lang="ja-JP" sz="4000" b="1" i="0" u="none" strike="noStrike" cap="none">
                <a:solidFill>
                  <a:srgbClr val="F29600"/>
                </a:solidFill>
                <a:latin typeface="Arial"/>
                <a:ea typeface="Arial"/>
                <a:cs typeface="Arial"/>
                <a:sym typeface="Arial"/>
              </a:rPr>
              <a:t>22</a:t>
            </a:r>
            <a:r>
              <a:rPr lang="ja-JP" sz="1800" b="1" i="0" u="none" strike="noStrike" cap="none">
                <a:solidFill>
                  <a:srgbClr val="000000"/>
                </a:solidFill>
                <a:latin typeface="Arial"/>
                <a:ea typeface="Arial"/>
                <a:cs typeface="Arial"/>
                <a:sym typeface="Arial"/>
              </a:rPr>
              <a:t>年と短期間、かつ、</a:t>
            </a:r>
            <a:r>
              <a:rPr lang="ja-JP" sz="1800" b="1" i="0" u="none" strike="noStrike" cap="none">
                <a:solidFill>
                  <a:schemeClr val="dk1"/>
                </a:solidFill>
                <a:latin typeface="Arial"/>
                <a:ea typeface="Arial"/>
                <a:cs typeface="Arial"/>
                <a:sym typeface="Arial"/>
              </a:rPr>
              <a:t>高校・大学の</a:t>
            </a:r>
            <a:r>
              <a:rPr lang="ja-JP" sz="4400" b="1" i="0" u="none" strike="noStrike" cap="none">
                <a:solidFill>
                  <a:srgbClr val="F29600"/>
                </a:solidFill>
                <a:latin typeface="Arial"/>
                <a:ea typeface="Arial"/>
                <a:cs typeface="Arial"/>
                <a:sym typeface="Arial"/>
              </a:rPr>
              <a:t>７</a:t>
            </a:r>
            <a:r>
              <a:rPr lang="ja-JP" sz="1800" b="1" i="0" u="none" strike="noStrike" cap="none">
                <a:solidFill>
                  <a:schemeClr val="dk1"/>
                </a:solidFill>
                <a:latin typeface="Arial"/>
                <a:ea typeface="Arial"/>
                <a:cs typeface="Arial"/>
                <a:sym typeface="Arial"/>
              </a:rPr>
              <a:t>年間に集中</a:t>
            </a:r>
            <a:r>
              <a:rPr lang="ja-JP" sz="1800" b="1" i="0"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314" name="Google Shape;314;p26"/>
          <p:cNvSpPr txBox="1"/>
          <p:nvPr/>
        </p:nvSpPr>
        <p:spPr>
          <a:xfrm>
            <a:off x="2649125" y="7169150"/>
            <a:ext cx="7841400" cy="253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ja-JP" sz="1050" b="0" i="0" u="none" strike="noStrike" cap="none">
                <a:solidFill>
                  <a:schemeClr val="dk1"/>
                </a:solidFill>
                <a:latin typeface="Arial"/>
                <a:ea typeface="Arial"/>
                <a:cs typeface="Arial"/>
                <a:sym typeface="Arial"/>
              </a:rPr>
              <a:t>（出所）文部科学省「平成30年度 子供の学習費調査」、日本政策金融公庫「令和元年度 教育費負担の実態調査結果」</a:t>
            </a:r>
            <a:endParaRPr sz="1400" b="0" i="0" u="none" strike="noStrike" cap="none">
              <a:solidFill>
                <a:srgbClr val="000000"/>
              </a:solidFill>
              <a:latin typeface="Arial"/>
              <a:ea typeface="Arial"/>
              <a:cs typeface="Arial"/>
              <a:sym typeface="Arial"/>
            </a:endParaRPr>
          </a:p>
        </p:txBody>
      </p:sp>
      <p:pic>
        <p:nvPicPr>
          <p:cNvPr id="315" name="Google Shape;315;p26"/>
          <p:cNvPicPr preferRelativeResize="0"/>
          <p:nvPr/>
        </p:nvPicPr>
        <p:blipFill rotWithShape="1">
          <a:blip r:embed="rId4">
            <a:alphaModFix/>
          </a:blip>
          <a:srcRect/>
          <a:stretch/>
        </p:blipFill>
        <p:spPr>
          <a:xfrm rot="10800000" flipH="1">
            <a:off x="0" y="460667"/>
            <a:ext cx="6172543" cy="725143"/>
          </a:xfrm>
          <a:prstGeom prst="rect">
            <a:avLst/>
          </a:prstGeom>
          <a:noFill/>
          <a:ln>
            <a:noFill/>
          </a:ln>
        </p:spPr>
      </p:pic>
      <p:sp>
        <p:nvSpPr>
          <p:cNvPr id="316" name="Google Shape;316;p26"/>
          <p:cNvSpPr txBox="1"/>
          <p:nvPr/>
        </p:nvSpPr>
        <p:spPr>
          <a:xfrm>
            <a:off x="492620" y="561647"/>
            <a:ext cx="5187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F29558"/>
              </a:buClr>
              <a:buSzPts val="2800"/>
              <a:buFont typeface="Arial"/>
              <a:buNone/>
            </a:pPr>
            <a:r>
              <a:rPr lang="ja-JP" sz="2800" b="1" i="0" u="none" strike="noStrike" cap="none">
                <a:solidFill>
                  <a:srgbClr val="F29558"/>
                </a:solidFill>
                <a:latin typeface="Arial"/>
                <a:ea typeface="Arial"/>
                <a:cs typeface="Arial"/>
                <a:sym typeface="Arial"/>
              </a:rPr>
              <a:t>小・中・高・大にかかる費用</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graphicFrame>
        <p:nvGraphicFramePr>
          <p:cNvPr id="322" name="Google Shape;322;p27"/>
          <p:cNvGraphicFramePr/>
          <p:nvPr>
            <p:extLst>
              <p:ext uri="{D42A27DB-BD31-4B8C-83A1-F6EECF244321}">
                <p14:modId xmlns:p14="http://schemas.microsoft.com/office/powerpoint/2010/main" val="3066305964"/>
              </p:ext>
            </p:extLst>
          </p:nvPr>
        </p:nvGraphicFramePr>
        <p:xfrm>
          <a:off x="650454" y="1949063"/>
          <a:ext cx="9011825" cy="3991600"/>
        </p:xfrm>
        <a:graphic>
          <a:graphicData uri="http://schemas.openxmlformats.org/drawingml/2006/table">
            <a:tbl>
              <a:tblPr>
                <a:noFill/>
                <a:tableStyleId>{C7F220FD-EFC5-4501-9F92-A42F2562385F}</a:tableStyleId>
              </a:tblPr>
              <a:tblGrid>
                <a:gridCol w="2274175">
                  <a:extLst>
                    <a:ext uri="{9D8B030D-6E8A-4147-A177-3AD203B41FA5}">
                      <a16:colId xmlns:a16="http://schemas.microsoft.com/office/drawing/2014/main" val="20000"/>
                    </a:ext>
                  </a:extLst>
                </a:gridCol>
                <a:gridCol w="1768475">
                  <a:extLst>
                    <a:ext uri="{9D8B030D-6E8A-4147-A177-3AD203B41FA5}">
                      <a16:colId xmlns:a16="http://schemas.microsoft.com/office/drawing/2014/main" val="20001"/>
                    </a:ext>
                  </a:extLst>
                </a:gridCol>
                <a:gridCol w="1640725">
                  <a:extLst>
                    <a:ext uri="{9D8B030D-6E8A-4147-A177-3AD203B41FA5}">
                      <a16:colId xmlns:a16="http://schemas.microsoft.com/office/drawing/2014/main" val="20002"/>
                    </a:ext>
                  </a:extLst>
                </a:gridCol>
                <a:gridCol w="1705025">
                  <a:extLst>
                    <a:ext uri="{9D8B030D-6E8A-4147-A177-3AD203B41FA5}">
                      <a16:colId xmlns:a16="http://schemas.microsoft.com/office/drawing/2014/main" val="20003"/>
                    </a:ext>
                  </a:extLst>
                </a:gridCol>
                <a:gridCol w="1623425">
                  <a:extLst>
                    <a:ext uri="{9D8B030D-6E8A-4147-A177-3AD203B41FA5}">
                      <a16:colId xmlns:a16="http://schemas.microsoft.com/office/drawing/2014/main" val="20004"/>
                    </a:ext>
                  </a:extLst>
                </a:gridCol>
              </a:tblGrid>
              <a:tr h="480025">
                <a:tc>
                  <a:txBody>
                    <a:bodyPr/>
                    <a:lstStyle/>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80300" marR="80300" marT="50375" marB="50375" anchor="ctr">
                    <a:lnL w="9525" cap="flat" cmpd="sng">
                      <a:solidFill>
                        <a:srgbClr val="000000">
                          <a:alpha val="0"/>
                        </a:srgbClr>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授業料</a:t>
                      </a:r>
                      <a:endParaRPr sz="1500" u="none" strike="noStrike" cap="none"/>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rgbClr val="F3A168"/>
                      </a:solidFill>
                      <a:prstDash val="solid"/>
                      <a:round/>
                      <a:headEnd type="none" w="sm" len="sm"/>
                      <a:tailEnd type="none" w="sm" len="sm"/>
                    </a:lnB>
                    <a:solidFill>
                      <a:srgbClr val="F3A168"/>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入学料</a:t>
                      </a:r>
                      <a:endParaRPr sz="1500" u="none" strike="noStrike" cap="none"/>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rgbClr val="F3A168"/>
                      </a:solidFill>
                      <a:prstDash val="solid"/>
                      <a:round/>
                      <a:headEnd type="none" w="sm" len="sm"/>
                      <a:tailEnd type="none" w="sm" len="sm"/>
                    </a:lnB>
                    <a:solidFill>
                      <a:srgbClr val="F3A168"/>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施設設備費</a:t>
                      </a:r>
                      <a:endParaRPr sz="1500" u="none" strike="noStrike" cap="none"/>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rgbClr val="F3A168"/>
                      </a:solidFill>
                      <a:prstDash val="solid"/>
                      <a:round/>
                      <a:headEnd type="none" w="sm" len="sm"/>
                      <a:tailEnd type="none" w="sm" len="sm"/>
                    </a:lnB>
                    <a:solidFill>
                      <a:srgbClr val="F3A168"/>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dirty="0">
                          <a:solidFill>
                            <a:schemeClr val="lt1"/>
                          </a:solidFill>
                          <a:latin typeface="Arial"/>
                          <a:ea typeface="Arial"/>
                          <a:cs typeface="Arial"/>
                          <a:sym typeface="Arial"/>
                        </a:rPr>
                        <a:t>合計</a:t>
                      </a:r>
                      <a:endParaRPr sz="1500" u="none" strike="noStrike" cap="none" dirty="0"/>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0"/>
                  </a:ext>
                </a:extLst>
              </a:tr>
              <a:tr h="640775">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国公立大</a:t>
                      </a:r>
                      <a:r>
                        <a:rPr lang="ja-JP" sz="1500" u="none" strike="noStrike" cap="none">
                          <a:latin typeface="Arial"/>
                          <a:ea typeface="Arial"/>
                          <a:cs typeface="Arial"/>
                          <a:sym typeface="Arial"/>
                        </a:rPr>
                        <a:t>※1</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535,800</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282,000</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500"/>
                        <a:buFont typeface="Arial"/>
                        <a:buNone/>
                      </a:pPr>
                      <a:r>
                        <a:rPr lang="ja-JP" sz="1500" u="none" strike="noStrike" cap="none">
                          <a:latin typeface="Arial"/>
                          <a:ea typeface="Arial"/>
                          <a:cs typeface="Arial"/>
                          <a:sym typeface="Arial"/>
                        </a:rPr>
                        <a:t>※4</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1" u="none" strike="noStrike" cap="none">
                          <a:solidFill>
                            <a:schemeClr val="lt1"/>
                          </a:solidFill>
                          <a:latin typeface="Arial"/>
                          <a:ea typeface="Arial"/>
                          <a:cs typeface="Arial"/>
                          <a:sym typeface="Arial"/>
                        </a:rPr>
                        <a:t>817,800</a:t>
                      </a:r>
                      <a:endParaRPr sz="2000" b="1" u="none" strike="noStrike" cap="none">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1"/>
                  </a:ext>
                </a:extLst>
              </a:tr>
              <a:tr h="5556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公立大</a:t>
                      </a:r>
                      <a:r>
                        <a:rPr lang="ja-JP" sz="1500" u="none" strike="noStrike" cap="none">
                          <a:latin typeface="Arial"/>
                          <a:ea typeface="Arial"/>
                          <a:cs typeface="Arial"/>
                          <a:sym typeface="Arial"/>
                        </a:rPr>
                        <a:t>※2</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536,191</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374,371</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500"/>
                        <a:buFont typeface="Arial"/>
                        <a:buNone/>
                      </a:pPr>
                      <a:r>
                        <a:rPr lang="ja-JP" sz="1500" u="none" strike="noStrike" cap="none">
                          <a:latin typeface="Arial"/>
                          <a:ea typeface="Arial"/>
                          <a:cs typeface="Arial"/>
                          <a:sym typeface="Arial"/>
                        </a:rPr>
                        <a:t>※4</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1" u="none" strike="noStrike" cap="none">
                          <a:solidFill>
                            <a:schemeClr val="lt1"/>
                          </a:solidFill>
                          <a:latin typeface="Arial"/>
                          <a:ea typeface="Arial"/>
                          <a:cs typeface="Arial"/>
                          <a:sym typeface="Arial"/>
                        </a:rPr>
                        <a:t>910,562</a:t>
                      </a:r>
                      <a:endParaRPr sz="2000" b="1" u="none" strike="noStrike" cap="none">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2"/>
                  </a:ext>
                </a:extLst>
              </a:tr>
              <a:tr h="6350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私立大文系</a:t>
                      </a:r>
                      <a:r>
                        <a:rPr lang="ja-JP" sz="1500" u="none" strike="noStrike" cap="none">
                          <a:latin typeface="Arial"/>
                          <a:ea typeface="Arial"/>
                          <a:cs typeface="Arial"/>
                          <a:sym typeface="Arial"/>
                        </a:rPr>
                        <a:t>※3</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827,135</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223,867</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143,838</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1" u="none" strike="noStrike" cap="none">
                          <a:solidFill>
                            <a:schemeClr val="lt1"/>
                          </a:solidFill>
                          <a:latin typeface="Arial"/>
                          <a:ea typeface="Arial"/>
                          <a:cs typeface="Arial"/>
                          <a:sym typeface="Arial"/>
                        </a:rPr>
                        <a:t>1,194,841</a:t>
                      </a:r>
                      <a:endParaRPr sz="2000" b="1" u="none" strike="noStrike" cap="none">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3"/>
                  </a:ext>
                </a:extLst>
              </a:tr>
              <a:tr h="8400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私立大理系</a:t>
                      </a:r>
                      <a:r>
                        <a:rPr lang="ja-JP" sz="1500" u="none" strike="noStrike" cap="none">
                          <a:latin typeface="Arial"/>
                          <a:ea typeface="Arial"/>
                          <a:cs typeface="Arial"/>
                          <a:sym typeface="Arial"/>
                        </a:rPr>
                        <a:t>※3</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1,162,738</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234,756</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132,956</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1" u="none" strike="noStrike" cap="none">
                          <a:solidFill>
                            <a:schemeClr val="lt1"/>
                          </a:solidFill>
                          <a:latin typeface="Arial"/>
                          <a:ea typeface="Arial"/>
                          <a:cs typeface="Arial"/>
                          <a:sym typeface="Arial"/>
                        </a:rPr>
                        <a:t>1,530,451</a:t>
                      </a:r>
                      <a:endParaRPr sz="2000" b="1" u="none" strike="noStrike" cap="none">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4"/>
                  </a:ext>
                </a:extLst>
              </a:tr>
              <a:tr h="8400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私立大医歯系</a:t>
                      </a:r>
                      <a:r>
                        <a:rPr lang="ja-JP" sz="1500" u="none" strike="noStrike" cap="none">
                          <a:latin typeface="Arial"/>
                          <a:ea typeface="Arial"/>
                          <a:cs typeface="Arial"/>
                          <a:sym typeface="Arial"/>
                        </a:rPr>
                        <a:t>※3</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2,863,713</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1,077,425</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880,8566</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1" u="none" strike="noStrike" cap="none" dirty="0">
                          <a:solidFill>
                            <a:schemeClr val="lt1"/>
                          </a:solidFill>
                          <a:latin typeface="Arial"/>
                          <a:ea typeface="Arial"/>
                          <a:cs typeface="Arial"/>
                          <a:sym typeface="Arial"/>
                        </a:rPr>
                        <a:t>4,821,704</a:t>
                      </a:r>
                      <a:endParaRPr sz="2000" b="1" u="none" strike="noStrike" cap="none" dirty="0">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F3A168"/>
                    </a:solidFill>
                  </a:tcPr>
                </a:tc>
                <a:extLst>
                  <a:ext uri="{0D108BD9-81ED-4DB2-BD59-A6C34878D82A}">
                    <a16:rowId xmlns:a16="http://schemas.microsoft.com/office/drawing/2014/main" val="10005"/>
                  </a:ext>
                </a:extLst>
              </a:tr>
            </a:tbl>
          </a:graphicData>
        </a:graphic>
      </p:graphicFrame>
      <p:sp>
        <p:nvSpPr>
          <p:cNvPr id="323" name="Google Shape;323;p27"/>
          <p:cNvSpPr txBox="1"/>
          <p:nvPr/>
        </p:nvSpPr>
        <p:spPr>
          <a:xfrm>
            <a:off x="5476775" y="1589560"/>
            <a:ext cx="47988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Arial"/>
                <a:ea typeface="Arial"/>
                <a:cs typeface="Arial"/>
                <a:sym typeface="Arial"/>
              </a:rPr>
              <a:t>初年度納付金のめやす（国公立大学、私立大学昼間部の平均額）</a:t>
            </a:r>
            <a:endParaRPr sz="1400" b="0" i="0" u="none" strike="noStrike" cap="none">
              <a:solidFill>
                <a:srgbClr val="000000"/>
              </a:solidFill>
              <a:latin typeface="Arial"/>
              <a:ea typeface="Arial"/>
              <a:cs typeface="Arial"/>
              <a:sym typeface="Arial"/>
            </a:endParaRPr>
          </a:p>
        </p:txBody>
      </p:sp>
      <p:sp>
        <p:nvSpPr>
          <p:cNvPr id="324" name="Google Shape;324;p27"/>
          <p:cNvSpPr txBox="1"/>
          <p:nvPr/>
        </p:nvSpPr>
        <p:spPr>
          <a:xfrm>
            <a:off x="718646" y="6322086"/>
            <a:ext cx="8019000" cy="831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Arial"/>
                <a:ea typeface="Arial"/>
                <a:cs typeface="Arial"/>
                <a:sym typeface="Arial"/>
              </a:rPr>
              <a:t>※１ 文部科学省令による標準額。ただし、国立大の法人化により、国立大の学費も大学間で差が出ている。</a:t>
            </a:r>
            <a:br>
              <a:rPr lang="ja-JP" sz="1200" b="0" i="0" u="none" strike="noStrike" cap="none">
                <a:solidFill>
                  <a:srgbClr val="000000"/>
                </a:solidFill>
                <a:latin typeface="Arial"/>
                <a:ea typeface="Arial"/>
                <a:cs typeface="Arial"/>
                <a:sym typeface="Arial"/>
              </a:rPr>
            </a:br>
            <a:r>
              <a:rPr lang="ja-JP" sz="1200" b="0" i="0" u="none" strike="noStrike" cap="none">
                <a:solidFill>
                  <a:srgbClr val="000000"/>
                </a:solidFill>
                <a:latin typeface="Arial"/>
                <a:ea typeface="Arial"/>
                <a:cs typeface="Arial"/>
                <a:sym typeface="Arial"/>
              </a:rPr>
              <a:t>※２ 公立大学入学料は地域外からの入学者の平均である。</a:t>
            </a: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Arial"/>
                <a:ea typeface="Arial"/>
                <a:cs typeface="Arial"/>
                <a:sym typeface="Arial"/>
              </a:rPr>
              <a:t>※３ 私立大昼間部の平均額。</a:t>
            </a:r>
            <a:br>
              <a:rPr lang="ja-JP" sz="1200" b="0" i="0" u="none" strike="noStrike" cap="none">
                <a:solidFill>
                  <a:srgbClr val="000000"/>
                </a:solidFill>
                <a:latin typeface="Arial"/>
                <a:ea typeface="Arial"/>
                <a:cs typeface="Arial"/>
                <a:sym typeface="Arial"/>
              </a:rPr>
            </a:br>
            <a:r>
              <a:rPr lang="ja-JP" sz="1200" b="0" i="0" u="none" strike="noStrike" cap="none">
                <a:solidFill>
                  <a:srgbClr val="000000"/>
                </a:solidFill>
                <a:latin typeface="Arial"/>
                <a:ea typeface="Arial"/>
                <a:cs typeface="Arial"/>
                <a:sym typeface="Arial"/>
              </a:rPr>
              <a:t>※４ 施設費、実習費、諸会費などを徴収される場合がある。</a:t>
            </a:r>
            <a:endParaRPr sz="1400" b="0" i="0" u="none" strike="noStrike" cap="none">
              <a:solidFill>
                <a:srgbClr val="000000"/>
              </a:solidFill>
              <a:latin typeface="Arial"/>
              <a:ea typeface="Arial"/>
              <a:cs typeface="Arial"/>
              <a:sym typeface="Arial"/>
            </a:endParaRPr>
          </a:p>
        </p:txBody>
      </p:sp>
      <p:sp>
        <p:nvSpPr>
          <p:cNvPr id="325" name="Google Shape;325;p27"/>
          <p:cNvSpPr txBox="1"/>
          <p:nvPr/>
        </p:nvSpPr>
        <p:spPr>
          <a:xfrm>
            <a:off x="6608975" y="7069625"/>
            <a:ext cx="36666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Arial"/>
                <a:ea typeface="Arial"/>
                <a:cs typeface="Arial"/>
                <a:sym typeface="Arial"/>
              </a:rPr>
              <a:t>出典：文部科学省「令和５年度学生納付金調査」</a:t>
            </a:r>
            <a:endParaRPr sz="1200" b="0" i="0" u="none" strike="noStrike" cap="none">
              <a:solidFill>
                <a:schemeClr val="dk1"/>
              </a:solidFill>
              <a:latin typeface="Arial"/>
              <a:ea typeface="Arial"/>
              <a:cs typeface="Arial"/>
              <a:sym typeface="Arial"/>
            </a:endParaRPr>
          </a:p>
        </p:txBody>
      </p:sp>
      <p:pic>
        <p:nvPicPr>
          <p:cNvPr id="326" name="Google Shape;326;p27"/>
          <p:cNvPicPr preferRelativeResize="0"/>
          <p:nvPr/>
        </p:nvPicPr>
        <p:blipFill rotWithShape="1">
          <a:blip r:embed="rId3">
            <a:alphaModFix/>
          </a:blip>
          <a:srcRect/>
          <a:stretch/>
        </p:blipFill>
        <p:spPr>
          <a:xfrm rot="10800000" flipH="1">
            <a:off x="0" y="438385"/>
            <a:ext cx="6172543" cy="725143"/>
          </a:xfrm>
          <a:prstGeom prst="rect">
            <a:avLst/>
          </a:prstGeom>
          <a:noFill/>
          <a:ln>
            <a:noFill/>
          </a:ln>
        </p:spPr>
      </p:pic>
      <p:sp>
        <p:nvSpPr>
          <p:cNvPr id="327" name="Google Shape;327;p27"/>
          <p:cNvSpPr txBox="1"/>
          <p:nvPr/>
        </p:nvSpPr>
        <p:spPr>
          <a:xfrm>
            <a:off x="492620" y="539353"/>
            <a:ext cx="5187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F29558"/>
              </a:buClr>
              <a:buSzPts val="2800"/>
              <a:buFont typeface="Arial"/>
              <a:buNone/>
            </a:pPr>
            <a:r>
              <a:rPr lang="ja-JP" sz="2800" b="1" i="0" u="none" strike="noStrike" cap="none">
                <a:solidFill>
                  <a:srgbClr val="F29558"/>
                </a:solidFill>
                <a:latin typeface="Arial"/>
                <a:ea typeface="Arial"/>
                <a:cs typeface="Arial"/>
                <a:sym typeface="Arial"/>
              </a:rPr>
              <a:t>大学入学時にかかる費用</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8"/>
          <p:cNvSpPr txBox="1"/>
          <p:nvPr/>
        </p:nvSpPr>
        <p:spPr>
          <a:xfrm>
            <a:off x="606647" y="1942801"/>
            <a:ext cx="7515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児童手当(2024年10月〜)</a:t>
            </a:r>
            <a:endParaRPr sz="1400" b="0" i="0" u="none" strike="noStrike" cap="none">
              <a:solidFill>
                <a:srgbClr val="000000"/>
              </a:solidFill>
              <a:latin typeface="Arial"/>
              <a:ea typeface="Arial"/>
              <a:cs typeface="Arial"/>
              <a:sym typeface="Arial"/>
            </a:endParaRPr>
          </a:p>
        </p:txBody>
      </p:sp>
      <p:graphicFrame>
        <p:nvGraphicFramePr>
          <p:cNvPr id="334" name="Google Shape;334;p28"/>
          <p:cNvGraphicFramePr/>
          <p:nvPr>
            <p:extLst>
              <p:ext uri="{D42A27DB-BD31-4B8C-83A1-F6EECF244321}">
                <p14:modId xmlns:p14="http://schemas.microsoft.com/office/powerpoint/2010/main" val="841431703"/>
              </p:ext>
            </p:extLst>
          </p:nvPr>
        </p:nvGraphicFramePr>
        <p:xfrm>
          <a:off x="1584860" y="2387350"/>
          <a:ext cx="6718475" cy="3151550"/>
        </p:xfrm>
        <a:graphic>
          <a:graphicData uri="http://schemas.openxmlformats.org/drawingml/2006/table">
            <a:tbl>
              <a:tblPr>
                <a:noFill/>
                <a:tableStyleId>{C7F220FD-EFC5-4501-9F92-A42F2562385F}</a:tableStyleId>
              </a:tblPr>
              <a:tblGrid>
                <a:gridCol w="2688375">
                  <a:extLst>
                    <a:ext uri="{9D8B030D-6E8A-4147-A177-3AD203B41FA5}">
                      <a16:colId xmlns:a16="http://schemas.microsoft.com/office/drawing/2014/main" val="20000"/>
                    </a:ext>
                  </a:extLst>
                </a:gridCol>
                <a:gridCol w="2090550">
                  <a:extLst>
                    <a:ext uri="{9D8B030D-6E8A-4147-A177-3AD203B41FA5}">
                      <a16:colId xmlns:a16="http://schemas.microsoft.com/office/drawing/2014/main" val="20001"/>
                    </a:ext>
                  </a:extLst>
                </a:gridCol>
                <a:gridCol w="1939550">
                  <a:extLst>
                    <a:ext uri="{9D8B030D-6E8A-4147-A177-3AD203B41FA5}">
                      <a16:colId xmlns:a16="http://schemas.microsoft.com/office/drawing/2014/main" val="20002"/>
                    </a:ext>
                  </a:extLst>
                </a:gridCol>
              </a:tblGrid>
              <a:tr h="480025">
                <a:tc>
                  <a:txBody>
                    <a:bodyPr/>
                    <a:lstStyle/>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80300" marR="80300" marT="50375" marB="50375" anchor="ctr">
                    <a:lnL w="9525" cap="flat" cmpd="sng">
                      <a:solidFill>
                        <a:srgbClr val="000000">
                          <a:alpha val="0"/>
                        </a:srgbClr>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第１子・第２子</a:t>
                      </a:r>
                      <a:endParaRPr sz="2000" u="none" strike="noStrike" cap="none">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rgbClr val="F3A168"/>
                      </a:solidFill>
                      <a:prstDash val="solid"/>
                      <a:round/>
                      <a:headEnd type="none" w="sm" len="sm"/>
                      <a:tailEnd type="none" w="sm" len="sm"/>
                    </a:lnB>
                    <a:solidFill>
                      <a:srgbClr val="F3A168"/>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dirty="0">
                          <a:solidFill>
                            <a:schemeClr val="lt1"/>
                          </a:solidFill>
                          <a:latin typeface="Arial"/>
                          <a:ea typeface="Arial"/>
                          <a:cs typeface="Arial"/>
                          <a:sym typeface="Arial"/>
                        </a:rPr>
                        <a:t>第３子以降</a:t>
                      </a:r>
                      <a:endParaRPr sz="2000" u="none" strike="noStrike" cap="none" dirty="0">
                        <a:solidFill>
                          <a:schemeClr val="lt1"/>
                        </a:solidFill>
                        <a:latin typeface="Arial"/>
                        <a:ea typeface="Arial"/>
                        <a:cs typeface="Arial"/>
                        <a:sym typeface="Arial"/>
                      </a:endParaRPr>
                    </a:p>
                  </a:txBody>
                  <a:tcPr marL="80300" marR="80300" marT="50375" marB="5037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rgbClr val="F3A168"/>
                      </a:solidFill>
                      <a:prstDash val="solid"/>
                      <a:round/>
                      <a:headEnd type="none" w="sm" len="sm"/>
                      <a:tailEnd type="none" w="sm" len="sm"/>
                    </a:lnB>
                    <a:solidFill>
                      <a:srgbClr val="F3A168"/>
                    </a:solidFill>
                  </a:tcPr>
                </a:tc>
                <a:extLst>
                  <a:ext uri="{0D108BD9-81ED-4DB2-BD59-A6C34878D82A}">
                    <a16:rowId xmlns:a16="http://schemas.microsoft.com/office/drawing/2014/main" val="10000"/>
                  </a:ext>
                </a:extLst>
              </a:tr>
              <a:tr h="640775">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０〜2歳</a:t>
                      </a:r>
                      <a:endParaRPr sz="2000" u="none" strike="noStrike" cap="none">
                        <a:solidFill>
                          <a:schemeClr val="lt1"/>
                        </a:solidFill>
                        <a:latin typeface="Arial"/>
                        <a:ea typeface="Arial"/>
                        <a:cs typeface="Arial"/>
                        <a:sym typeface="Arial"/>
                      </a:endParaRPr>
                    </a:p>
                  </a:txBody>
                  <a:tcPr marL="80300" marR="80300" marT="50375" marB="50375" anchor="ctr">
                    <a:lnL w="12700" cap="flat" cmpd="sng">
                      <a:solidFill>
                        <a:srgbClr val="D8D8D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3A168"/>
                    </a:solidFill>
                  </a:tcPr>
                </a:tc>
                <a:tc gridSpan="2">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１</a:t>
                      </a:r>
                      <a:r>
                        <a:rPr lang="ja-JP" sz="1500" u="none" strike="noStrike" cap="none">
                          <a:latin typeface="Arial"/>
                          <a:ea typeface="Arial"/>
                          <a:cs typeface="Arial"/>
                          <a:sym typeface="Arial"/>
                        </a:rPr>
                        <a:t>万</a:t>
                      </a:r>
                      <a:r>
                        <a:rPr lang="ja-JP" sz="2000" u="none" strike="noStrike" cap="none">
                          <a:latin typeface="Arial"/>
                          <a:ea typeface="Arial"/>
                          <a:cs typeface="Arial"/>
                          <a:sym typeface="Arial"/>
                        </a:rPr>
                        <a:t>５０００</a:t>
                      </a:r>
                      <a:r>
                        <a:rPr lang="ja-JP" sz="1500" u="none" strike="noStrike" cap="none">
                          <a:latin typeface="Arial"/>
                          <a:ea typeface="Arial"/>
                          <a:cs typeface="Arial"/>
                          <a:sym typeface="Arial"/>
                        </a:rPr>
                        <a:t>円</a:t>
                      </a:r>
                      <a:endParaRPr sz="1500" u="none" strike="noStrike" cap="none"/>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hMerge="1">
                  <a:txBody>
                    <a:bodyPr/>
                    <a:lstStyle/>
                    <a:p>
                      <a:endParaRPr lang="ja-JP"/>
                    </a:p>
                  </a:txBody>
                  <a:tcPr/>
                </a:tc>
                <a:extLst>
                  <a:ext uri="{0D108BD9-81ED-4DB2-BD59-A6C34878D82A}">
                    <a16:rowId xmlns:a16="http://schemas.microsoft.com/office/drawing/2014/main" val="10001"/>
                  </a:ext>
                </a:extLst>
              </a:tr>
              <a:tr h="5556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3歳〜小学生</a:t>
                      </a:r>
                      <a:endParaRPr sz="2000" u="none" strike="noStrike" cap="none">
                        <a:solidFill>
                          <a:schemeClr val="lt1"/>
                        </a:solidFill>
                        <a:latin typeface="Arial"/>
                        <a:ea typeface="Arial"/>
                        <a:cs typeface="Arial"/>
                        <a:sym typeface="Arial"/>
                      </a:endParaRPr>
                    </a:p>
                  </a:txBody>
                  <a:tcPr marL="80300" marR="80300" marT="50375" marB="50375" anchor="ctr">
                    <a:lnL w="12700" cap="flat" cmpd="sng">
                      <a:solidFill>
                        <a:srgbClr val="D8D8D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3A168"/>
                    </a:solidFill>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u="none" strike="noStrike" cap="none">
                          <a:latin typeface="Arial"/>
                          <a:ea typeface="Arial"/>
                          <a:cs typeface="Arial"/>
                          <a:sym typeface="Arial"/>
                        </a:rPr>
                        <a:t>１</a:t>
                      </a:r>
                      <a:r>
                        <a:rPr lang="ja-JP" sz="1500" u="none" strike="noStrike" cap="none">
                          <a:latin typeface="Arial"/>
                          <a:ea typeface="Arial"/>
                          <a:cs typeface="Arial"/>
                          <a:sym typeface="Arial"/>
                        </a:rPr>
                        <a:t>万円</a:t>
                      </a:r>
                      <a:endParaRPr sz="2000" u="none" strike="noStrike" cap="none">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rowSpan="3">
                  <a:txBody>
                    <a:bodyPr/>
                    <a:lstStyle/>
                    <a:p>
                      <a:pPr marL="0" marR="0" lvl="0" indent="0" algn="r" rtl="0">
                        <a:lnSpc>
                          <a:spcPct val="100000"/>
                        </a:lnSpc>
                        <a:spcBef>
                          <a:spcPts val="0"/>
                        </a:spcBef>
                        <a:spcAft>
                          <a:spcPts val="0"/>
                        </a:spcAft>
                        <a:buClr>
                          <a:srgbClr val="000000"/>
                        </a:buClr>
                        <a:buSzPts val="2000"/>
                        <a:buFont typeface="Arial"/>
                        <a:buNone/>
                      </a:pPr>
                      <a:r>
                        <a:rPr lang="ja-JP" sz="2000" b="0" i="0" u="none" strike="noStrike" cap="none" dirty="0">
                          <a:solidFill>
                            <a:srgbClr val="000000"/>
                          </a:solidFill>
                          <a:latin typeface="Arial"/>
                          <a:ea typeface="Arial"/>
                          <a:cs typeface="Arial"/>
                          <a:sym typeface="Arial"/>
                        </a:rPr>
                        <a:t>３</a:t>
                      </a:r>
                      <a:r>
                        <a:rPr lang="ja-JP" sz="1500" b="0" i="0" u="none" strike="noStrike" cap="none" dirty="0">
                          <a:solidFill>
                            <a:srgbClr val="000000"/>
                          </a:solidFill>
                          <a:latin typeface="Arial"/>
                          <a:ea typeface="Arial"/>
                          <a:cs typeface="Arial"/>
                          <a:sym typeface="Arial"/>
                        </a:rPr>
                        <a:t>万円</a:t>
                      </a:r>
                      <a:endParaRPr sz="2000" b="0" i="0" u="none" strike="noStrike" cap="none" dirty="0">
                        <a:solidFill>
                          <a:srgbClr val="000000"/>
                        </a:solidFill>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extLst>
                  <a:ext uri="{0D108BD9-81ED-4DB2-BD59-A6C34878D82A}">
                    <a16:rowId xmlns:a16="http://schemas.microsoft.com/office/drawing/2014/main" val="10002"/>
                  </a:ext>
                </a:extLst>
              </a:tr>
              <a:tr h="6350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中学生</a:t>
                      </a:r>
                      <a:endParaRPr sz="2000" u="none" strike="noStrike" cap="none">
                        <a:solidFill>
                          <a:schemeClr val="lt1"/>
                        </a:solidFill>
                        <a:latin typeface="Arial"/>
                        <a:ea typeface="Arial"/>
                        <a:cs typeface="Arial"/>
                        <a:sym typeface="Arial"/>
                      </a:endParaRPr>
                    </a:p>
                  </a:txBody>
                  <a:tcPr marL="80300" marR="80300" marT="50375" marB="50375" anchor="ctr">
                    <a:lnL w="12700" cap="flat" cmpd="sng">
                      <a:solidFill>
                        <a:srgbClr val="D8D8D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3A168"/>
                    </a:solidFill>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0" i="0" u="none" strike="noStrike" cap="none">
                          <a:solidFill>
                            <a:srgbClr val="000000"/>
                          </a:solidFill>
                          <a:latin typeface="Arial"/>
                          <a:ea typeface="Arial"/>
                          <a:cs typeface="Arial"/>
                          <a:sym typeface="Arial"/>
                        </a:rPr>
                        <a:t>１</a:t>
                      </a:r>
                      <a:r>
                        <a:rPr lang="ja-JP" sz="1500" b="0" i="0" u="none" strike="noStrike" cap="none">
                          <a:solidFill>
                            <a:srgbClr val="000000"/>
                          </a:solidFill>
                          <a:latin typeface="Arial"/>
                          <a:ea typeface="Arial"/>
                          <a:cs typeface="Arial"/>
                          <a:sym typeface="Arial"/>
                        </a:rPr>
                        <a:t>万円</a:t>
                      </a:r>
                      <a:endParaRPr sz="2000" b="0" i="0" u="none" strike="noStrike" cap="none">
                        <a:solidFill>
                          <a:srgbClr val="000000"/>
                        </a:solidFill>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vMerge="1">
                  <a:txBody>
                    <a:bodyPr/>
                    <a:lstStyle/>
                    <a:p>
                      <a:endParaRPr lang="ja-JP"/>
                    </a:p>
                  </a:txBody>
                  <a:tcPr/>
                </a:tc>
                <a:extLst>
                  <a:ext uri="{0D108BD9-81ED-4DB2-BD59-A6C34878D82A}">
                    <a16:rowId xmlns:a16="http://schemas.microsoft.com/office/drawing/2014/main" val="10003"/>
                  </a:ext>
                </a:extLst>
              </a:tr>
              <a:tr h="840050">
                <a:tc>
                  <a:txBody>
                    <a:bodyPr/>
                    <a:lstStyle/>
                    <a:p>
                      <a:pPr marL="0" marR="0" lvl="0" indent="0" algn="ctr" rtl="0">
                        <a:lnSpc>
                          <a:spcPct val="100000"/>
                        </a:lnSpc>
                        <a:spcBef>
                          <a:spcPts val="0"/>
                        </a:spcBef>
                        <a:spcAft>
                          <a:spcPts val="0"/>
                        </a:spcAft>
                        <a:buClr>
                          <a:srgbClr val="000000"/>
                        </a:buClr>
                        <a:buSzPts val="2000"/>
                        <a:buFont typeface="Arial"/>
                        <a:buNone/>
                      </a:pPr>
                      <a:r>
                        <a:rPr lang="ja-JP" sz="2000" u="none" strike="noStrike" cap="none">
                          <a:solidFill>
                            <a:schemeClr val="lt1"/>
                          </a:solidFill>
                          <a:latin typeface="Arial"/>
                          <a:ea typeface="Arial"/>
                          <a:cs typeface="Arial"/>
                          <a:sym typeface="Arial"/>
                        </a:rPr>
                        <a:t>高校生</a:t>
                      </a:r>
                      <a:endParaRPr sz="2000" u="none" strike="noStrike" cap="none">
                        <a:solidFill>
                          <a:schemeClr val="lt1"/>
                        </a:solidFill>
                        <a:latin typeface="Arial"/>
                        <a:ea typeface="Arial"/>
                        <a:cs typeface="Arial"/>
                        <a:sym typeface="Arial"/>
                      </a:endParaRPr>
                    </a:p>
                  </a:txBody>
                  <a:tcPr marL="80300" marR="80300" marT="50375" marB="50375" anchor="ctr">
                    <a:lnL w="12700" cap="flat" cmpd="sng">
                      <a:solidFill>
                        <a:srgbClr val="D8D8D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3A168"/>
                    </a:solidFill>
                  </a:tcPr>
                </a:tc>
                <a:tc>
                  <a:txBody>
                    <a:bodyPr/>
                    <a:lstStyle/>
                    <a:p>
                      <a:pPr marL="0" marR="0" lvl="0" indent="0" algn="r" rtl="0">
                        <a:lnSpc>
                          <a:spcPct val="100000"/>
                        </a:lnSpc>
                        <a:spcBef>
                          <a:spcPts val="0"/>
                        </a:spcBef>
                        <a:spcAft>
                          <a:spcPts val="0"/>
                        </a:spcAft>
                        <a:buClr>
                          <a:srgbClr val="000000"/>
                        </a:buClr>
                        <a:buSzPts val="2000"/>
                        <a:buFont typeface="Arial"/>
                        <a:buNone/>
                      </a:pPr>
                      <a:r>
                        <a:rPr lang="ja-JP" sz="2000" b="0" i="0" u="none" strike="noStrike" cap="none" dirty="0">
                          <a:solidFill>
                            <a:srgbClr val="000000"/>
                          </a:solidFill>
                          <a:latin typeface="Arial"/>
                          <a:ea typeface="Arial"/>
                          <a:cs typeface="Arial"/>
                          <a:sym typeface="Arial"/>
                        </a:rPr>
                        <a:t>１</a:t>
                      </a:r>
                      <a:r>
                        <a:rPr lang="ja-JP" sz="1500" b="0" i="0" u="none" strike="noStrike" cap="none" dirty="0">
                          <a:solidFill>
                            <a:srgbClr val="000000"/>
                          </a:solidFill>
                          <a:latin typeface="Arial"/>
                          <a:ea typeface="Arial"/>
                          <a:cs typeface="Arial"/>
                          <a:sym typeface="Arial"/>
                        </a:rPr>
                        <a:t>万円</a:t>
                      </a:r>
                      <a:endParaRPr sz="2000" b="0" i="0" u="none" strike="noStrike" cap="none" dirty="0">
                        <a:solidFill>
                          <a:srgbClr val="000000"/>
                        </a:solidFill>
                        <a:latin typeface="Arial"/>
                        <a:ea typeface="Arial"/>
                        <a:cs typeface="Arial"/>
                        <a:sym typeface="Arial"/>
                      </a:endParaRPr>
                    </a:p>
                  </a:txBody>
                  <a:tcPr marL="80300" marR="80300" marT="50375" marB="50375" anchor="ctr">
                    <a:lnL w="12700" cap="flat" cmpd="sng">
                      <a:solidFill>
                        <a:srgbClr val="F3A168"/>
                      </a:solidFill>
                      <a:prstDash val="solid"/>
                      <a:round/>
                      <a:headEnd type="none" w="sm" len="sm"/>
                      <a:tailEnd type="none" w="sm" len="sm"/>
                    </a:lnL>
                    <a:lnR w="12700" cap="flat" cmpd="sng">
                      <a:solidFill>
                        <a:srgbClr val="F3A168"/>
                      </a:solidFill>
                      <a:prstDash val="solid"/>
                      <a:round/>
                      <a:headEnd type="none" w="sm" len="sm"/>
                      <a:tailEnd type="none" w="sm" len="sm"/>
                    </a:lnR>
                    <a:lnT w="12700" cap="flat" cmpd="sng">
                      <a:solidFill>
                        <a:srgbClr val="F3A168"/>
                      </a:solidFill>
                      <a:prstDash val="solid"/>
                      <a:round/>
                      <a:headEnd type="none" w="sm" len="sm"/>
                      <a:tailEnd type="none" w="sm" len="sm"/>
                    </a:lnT>
                    <a:lnB w="12700" cap="flat" cmpd="sng">
                      <a:solidFill>
                        <a:srgbClr val="F3A168"/>
                      </a:solidFill>
                      <a:prstDash val="solid"/>
                      <a:round/>
                      <a:headEnd type="none" w="sm" len="sm"/>
                      <a:tailEnd type="none" w="sm" len="sm"/>
                    </a:lnB>
                  </a:tcPr>
                </a:tc>
                <a:tc vMerge="1">
                  <a:txBody>
                    <a:bodyPr/>
                    <a:lstStyle/>
                    <a:p>
                      <a:endParaRPr lang="ja-JP"/>
                    </a:p>
                  </a:txBody>
                  <a:tcPr/>
                </a:tc>
                <a:extLst>
                  <a:ext uri="{0D108BD9-81ED-4DB2-BD59-A6C34878D82A}">
                    <a16:rowId xmlns:a16="http://schemas.microsoft.com/office/drawing/2014/main" val="10004"/>
                  </a:ext>
                </a:extLst>
              </a:tr>
            </a:tbl>
          </a:graphicData>
        </a:graphic>
      </p:graphicFrame>
      <p:sp>
        <p:nvSpPr>
          <p:cNvPr id="335" name="Google Shape;335;p28"/>
          <p:cNvSpPr txBox="1"/>
          <p:nvPr/>
        </p:nvSpPr>
        <p:spPr>
          <a:xfrm>
            <a:off x="3374724" y="6775675"/>
            <a:ext cx="73797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ja-JP" sz="1800" b="0" i="0" u="none" strike="noStrike" cap="none">
                <a:solidFill>
                  <a:schemeClr val="dk1"/>
                </a:solidFill>
                <a:latin typeface="Arial"/>
                <a:ea typeface="Arial"/>
                <a:cs typeface="Arial"/>
                <a:sym typeface="Arial"/>
              </a:rPr>
              <a:t>児童手当の総額約</a:t>
            </a:r>
            <a:r>
              <a:rPr lang="ja-JP" sz="1800" b="1" i="0" u="none" strike="noStrike" cap="none">
                <a:solidFill>
                  <a:schemeClr val="dk1"/>
                </a:solidFill>
                <a:latin typeface="Arial"/>
                <a:ea typeface="Arial"/>
                <a:cs typeface="Arial"/>
                <a:sym typeface="Arial"/>
              </a:rPr>
              <a:t>　_____________　</a:t>
            </a:r>
            <a:r>
              <a:rPr lang="ja-JP" sz="1800" b="0" i="0" u="none" strike="noStrike" cap="none">
                <a:solidFill>
                  <a:schemeClr val="dk1"/>
                </a:solidFill>
                <a:latin typeface="Arial"/>
                <a:ea typeface="Arial"/>
                <a:cs typeface="Arial"/>
                <a:sym typeface="Arial"/>
              </a:rPr>
              <a:t>万円（2人目まで）</a:t>
            </a:r>
            <a:endParaRPr sz="1800" b="0" i="0" u="none" strike="noStrike" cap="none">
              <a:solidFill>
                <a:schemeClr val="dk1"/>
              </a:solidFill>
              <a:latin typeface="Arial"/>
              <a:ea typeface="Arial"/>
              <a:cs typeface="Arial"/>
              <a:sym typeface="Arial"/>
            </a:endParaRPr>
          </a:p>
        </p:txBody>
      </p:sp>
      <p:sp>
        <p:nvSpPr>
          <p:cNvPr id="336" name="Google Shape;336;p28"/>
          <p:cNvSpPr txBox="1"/>
          <p:nvPr/>
        </p:nvSpPr>
        <p:spPr>
          <a:xfrm>
            <a:off x="6172552" y="6376374"/>
            <a:ext cx="19710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ja-JP" sz="4000" b="1" i="0" u="none" strike="noStrike" cap="none">
                <a:solidFill>
                  <a:srgbClr val="FF6713"/>
                </a:solidFill>
                <a:latin typeface="Arial"/>
                <a:ea typeface="Arial"/>
                <a:cs typeface="Arial"/>
                <a:sym typeface="Arial"/>
              </a:rPr>
              <a:t>２００</a:t>
            </a:r>
            <a:endParaRPr sz="4000" b="1" i="0" u="none" strike="noStrike" cap="none">
              <a:solidFill>
                <a:srgbClr val="FF6713"/>
              </a:solidFill>
              <a:latin typeface="Arial"/>
              <a:ea typeface="Arial"/>
              <a:cs typeface="Arial"/>
              <a:sym typeface="Arial"/>
            </a:endParaRPr>
          </a:p>
        </p:txBody>
      </p:sp>
      <p:pic>
        <p:nvPicPr>
          <p:cNvPr id="337" name="Google Shape;337;p28"/>
          <p:cNvPicPr preferRelativeResize="0"/>
          <p:nvPr/>
        </p:nvPicPr>
        <p:blipFill rotWithShape="1">
          <a:blip r:embed="rId3">
            <a:alphaModFix/>
          </a:blip>
          <a:srcRect/>
          <a:stretch/>
        </p:blipFill>
        <p:spPr>
          <a:xfrm rot="10800000" flipH="1">
            <a:off x="0" y="438385"/>
            <a:ext cx="6172543" cy="725143"/>
          </a:xfrm>
          <a:prstGeom prst="rect">
            <a:avLst/>
          </a:prstGeom>
          <a:noFill/>
          <a:ln>
            <a:noFill/>
          </a:ln>
        </p:spPr>
      </p:pic>
      <p:sp>
        <p:nvSpPr>
          <p:cNvPr id="338" name="Google Shape;338;p28"/>
          <p:cNvSpPr txBox="1"/>
          <p:nvPr/>
        </p:nvSpPr>
        <p:spPr>
          <a:xfrm>
            <a:off x="492620" y="539353"/>
            <a:ext cx="5187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F29558"/>
              </a:buClr>
              <a:buSzPts val="2800"/>
              <a:buFont typeface="Arial"/>
              <a:buNone/>
            </a:pPr>
            <a:r>
              <a:rPr lang="ja-JP" sz="2800" b="1">
                <a:solidFill>
                  <a:srgbClr val="F29558"/>
                </a:solidFill>
              </a:rPr>
              <a:t>児童手当</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6"/>
                                        </p:tgtEl>
                                        <p:attrNameLst>
                                          <p:attrName>style.visibility</p:attrName>
                                        </p:attrNameLst>
                                      </p:cBhvr>
                                      <p:to>
                                        <p:strVal val="visible"/>
                                      </p:to>
                                    </p:set>
                                    <p:animEffect transition="in" filter="fade">
                                      <p:cBhvr>
                                        <p:cTn id="7" dur="500"/>
                                        <p:tgtEl>
                                          <p:spTgt spid="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29"/>
          <p:cNvSpPr txBox="1">
            <a:spLocks noGrp="1"/>
          </p:cNvSpPr>
          <p:nvPr>
            <p:ph type="body" idx="1"/>
          </p:nvPr>
        </p:nvSpPr>
        <p:spPr>
          <a:xfrm>
            <a:off x="969306" y="1706661"/>
            <a:ext cx="9222000" cy="47967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ja-JP" sz="2400"/>
              <a:t>幼稚園、保育所、認定こども園等を利用する3歳から5歳までの全てのこどもたちの利用料が無償化</a:t>
            </a:r>
            <a:endParaRPr sz="2400"/>
          </a:p>
          <a:p>
            <a:pPr marL="0" lvl="0" indent="0" algn="l" rtl="0">
              <a:lnSpc>
                <a:spcPct val="90000"/>
              </a:lnSpc>
              <a:spcBef>
                <a:spcPts val="1000"/>
              </a:spcBef>
              <a:spcAft>
                <a:spcPts val="0"/>
              </a:spcAft>
              <a:buClr>
                <a:schemeClr val="dk1"/>
              </a:buClr>
              <a:buSzPts val="2400"/>
              <a:buNone/>
            </a:pPr>
            <a:endParaRPr sz="2400"/>
          </a:p>
          <a:p>
            <a:pPr marL="0" lvl="0" indent="0" algn="l" rtl="0">
              <a:lnSpc>
                <a:spcPct val="90000"/>
              </a:lnSpc>
              <a:spcBef>
                <a:spcPts val="1000"/>
              </a:spcBef>
              <a:spcAft>
                <a:spcPts val="0"/>
              </a:spcAft>
              <a:buClr>
                <a:schemeClr val="dk1"/>
              </a:buClr>
              <a:buSzPts val="2400"/>
              <a:buNone/>
            </a:pPr>
            <a:r>
              <a:rPr lang="ja-JP" sz="2400"/>
              <a:t>幼稚園については、上限2.57万円/月</a:t>
            </a:r>
            <a:endParaRPr/>
          </a:p>
          <a:p>
            <a:pPr marL="0" lvl="0" indent="0" algn="l" rtl="0">
              <a:lnSpc>
                <a:spcPct val="90000"/>
              </a:lnSpc>
              <a:spcBef>
                <a:spcPts val="1000"/>
              </a:spcBef>
              <a:spcAft>
                <a:spcPts val="0"/>
              </a:spcAft>
              <a:buClr>
                <a:schemeClr val="dk1"/>
              </a:buClr>
              <a:buSzPts val="2400"/>
              <a:buNone/>
            </a:pPr>
            <a:r>
              <a:rPr lang="ja-JP" sz="2400"/>
              <a:t>無償化の期間：満3歳になった後の4月1日〜小学校入学前までの3年間</a:t>
            </a:r>
            <a:endParaRPr/>
          </a:p>
          <a:p>
            <a:pPr marL="0" lvl="0" indent="0" algn="l" rtl="0">
              <a:lnSpc>
                <a:spcPct val="90000"/>
              </a:lnSpc>
              <a:spcBef>
                <a:spcPts val="1000"/>
              </a:spcBef>
              <a:spcAft>
                <a:spcPts val="0"/>
              </a:spcAft>
              <a:buClr>
                <a:schemeClr val="dk1"/>
              </a:buClr>
              <a:buSzPts val="1800"/>
              <a:buNone/>
            </a:pPr>
            <a:r>
              <a:rPr lang="ja-JP" sz="1800"/>
              <a:t>（注） 幼稚園については、入園できる時期に合わせて、満3歳から無償化</a:t>
            </a:r>
            <a:endParaRPr/>
          </a:p>
          <a:p>
            <a:pPr marL="0" lvl="0" indent="0" algn="l" rtl="0">
              <a:lnSpc>
                <a:spcPct val="90000"/>
              </a:lnSpc>
              <a:spcBef>
                <a:spcPts val="1000"/>
              </a:spcBef>
              <a:spcAft>
                <a:spcPts val="0"/>
              </a:spcAft>
              <a:buClr>
                <a:schemeClr val="dk1"/>
              </a:buClr>
              <a:buSzPts val="2400"/>
              <a:buNone/>
            </a:pPr>
            <a:endParaRPr sz="2400"/>
          </a:p>
          <a:p>
            <a:pPr marL="0" lvl="0" indent="0" algn="l" rtl="0">
              <a:lnSpc>
                <a:spcPct val="90000"/>
              </a:lnSpc>
              <a:spcBef>
                <a:spcPts val="1000"/>
              </a:spcBef>
              <a:spcAft>
                <a:spcPts val="0"/>
              </a:spcAft>
              <a:buClr>
                <a:schemeClr val="dk1"/>
              </a:buClr>
              <a:buSzPts val="2400"/>
              <a:buNone/>
            </a:pPr>
            <a:r>
              <a:rPr lang="ja-JP" sz="2400"/>
              <a:t>保護者負担費：通園送迎費、食材料費、行事費など</a:t>
            </a:r>
            <a:endParaRPr/>
          </a:p>
          <a:p>
            <a:pPr marL="0" lvl="0" indent="0" algn="l" rtl="0">
              <a:lnSpc>
                <a:spcPct val="90000"/>
              </a:lnSpc>
              <a:spcBef>
                <a:spcPts val="1000"/>
              </a:spcBef>
              <a:spcAft>
                <a:spcPts val="0"/>
              </a:spcAft>
              <a:buClr>
                <a:schemeClr val="dk1"/>
              </a:buClr>
              <a:buSzPts val="1800"/>
              <a:buNone/>
            </a:pPr>
            <a:r>
              <a:rPr lang="ja-JP" sz="1800"/>
              <a:t>※年収360万円未満相当世帯のこどもたちと全ての世帯の第3子以降のこどもたちについては、副食（おかず・おやつ等）の費用が免除</a:t>
            </a:r>
            <a:endParaRPr/>
          </a:p>
        </p:txBody>
      </p:sp>
      <p:sp>
        <p:nvSpPr>
          <p:cNvPr id="345" name="Google Shape;345;p29"/>
          <p:cNvSpPr txBox="1"/>
          <p:nvPr/>
        </p:nvSpPr>
        <p:spPr>
          <a:xfrm>
            <a:off x="908275" y="6564592"/>
            <a:ext cx="9343800" cy="1200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chemeClr val="dk1"/>
                </a:solidFill>
                <a:latin typeface="Arial"/>
                <a:ea typeface="Arial"/>
                <a:cs typeface="Arial"/>
                <a:sym typeface="Arial"/>
              </a:rPr>
              <a:t> 0歳から2歳までのこどもたちについては、住民税非課税世帯を対象として利用料無償化</a:t>
            </a: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chemeClr val="dk1"/>
                </a:solidFill>
                <a:latin typeface="Arial"/>
                <a:ea typeface="Arial"/>
                <a:cs typeface="Arial"/>
                <a:sym typeface="Arial"/>
              </a:rPr>
              <a:t>こどもが2人以上の世帯は保育所等を利用する最年長のこどもを第1子とカウントして、0歳から2歳までの第2子は半額、第3子以降は無償。</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46" name="Google Shape;346;p29"/>
          <p:cNvPicPr preferRelativeResize="0"/>
          <p:nvPr/>
        </p:nvPicPr>
        <p:blipFill rotWithShape="1">
          <a:blip r:embed="rId3">
            <a:alphaModFix/>
          </a:blip>
          <a:srcRect/>
          <a:stretch/>
        </p:blipFill>
        <p:spPr>
          <a:xfrm rot="10800000" flipH="1">
            <a:off x="-25" y="340704"/>
            <a:ext cx="6172543" cy="725143"/>
          </a:xfrm>
          <a:prstGeom prst="rect">
            <a:avLst/>
          </a:prstGeom>
          <a:noFill/>
          <a:ln>
            <a:noFill/>
          </a:ln>
        </p:spPr>
      </p:pic>
      <p:sp>
        <p:nvSpPr>
          <p:cNvPr id="347" name="Google Shape;347;p29"/>
          <p:cNvSpPr txBox="1"/>
          <p:nvPr/>
        </p:nvSpPr>
        <p:spPr>
          <a:xfrm>
            <a:off x="492595" y="441685"/>
            <a:ext cx="5187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F29558"/>
              </a:buClr>
              <a:buSzPts val="2800"/>
              <a:buFont typeface="Arial"/>
              <a:buNone/>
            </a:pPr>
            <a:r>
              <a:rPr lang="ja-JP" sz="2800" b="1" i="0" u="none" strike="noStrike" cap="none">
                <a:solidFill>
                  <a:srgbClr val="F29558"/>
                </a:solidFill>
                <a:latin typeface="Arial"/>
                <a:ea typeface="Arial"/>
                <a:cs typeface="Arial"/>
                <a:sym typeface="Arial"/>
              </a:rPr>
              <a:t>幼児教育・保育の無償化概要</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30"/>
          <p:cNvSpPr txBox="1"/>
          <p:nvPr/>
        </p:nvSpPr>
        <p:spPr>
          <a:xfrm>
            <a:off x="701420" y="1754457"/>
            <a:ext cx="99570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dirty="0">
                <a:solidFill>
                  <a:schemeClr val="dk1"/>
                </a:solidFill>
                <a:latin typeface="Arial"/>
                <a:ea typeface="Arial"/>
                <a:cs typeface="Arial"/>
                <a:sym typeface="Arial"/>
              </a:rPr>
              <a:t>条件</a:t>
            </a:r>
            <a:endParaRPr sz="18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dirty="0">
                <a:solidFill>
                  <a:schemeClr val="dk1"/>
                </a:solidFill>
                <a:latin typeface="Arial"/>
                <a:ea typeface="Arial"/>
                <a:cs typeface="Arial"/>
                <a:sym typeface="Arial"/>
              </a:rPr>
              <a:t>国公私立問わず、高等学校等に通う所得等要件を満たす世帯（※年収約910万円未満の世帯）</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dirty="0">
                <a:solidFill>
                  <a:schemeClr val="dk1"/>
                </a:solidFill>
                <a:latin typeface="Arial"/>
                <a:ea typeface="Arial"/>
                <a:cs typeface="Arial"/>
                <a:sym typeface="Arial"/>
              </a:rPr>
              <a:t>※両親のうちどちらか一方が働き、高校生一人（16歳以上）、中学生一人の子供がいる世帯</a:t>
            </a:r>
            <a:endParaRPr sz="1400" b="0" i="0" u="none" strike="noStrike" cap="none" dirty="0">
              <a:solidFill>
                <a:srgbClr val="000000"/>
              </a:solidFill>
              <a:latin typeface="Arial"/>
              <a:ea typeface="Arial"/>
              <a:cs typeface="Arial"/>
              <a:sym typeface="Arial"/>
            </a:endParaRPr>
          </a:p>
        </p:txBody>
      </p:sp>
      <p:pic>
        <p:nvPicPr>
          <p:cNvPr id="354" name="Google Shape;354;p30"/>
          <p:cNvPicPr preferRelativeResize="0"/>
          <p:nvPr/>
        </p:nvPicPr>
        <p:blipFill rotWithShape="1">
          <a:blip r:embed="rId3">
            <a:alphaModFix/>
          </a:blip>
          <a:srcRect/>
          <a:stretch/>
        </p:blipFill>
        <p:spPr>
          <a:xfrm>
            <a:off x="690495" y="3029431"/>
            <a:ext cx="9310821" cy="3360484"/>
          </a:xfrm>
          <a:prstGeom prst="rect">
            <a:avLst/>
          </a:prstGeom>
          <a:noFill/>
          <a:ln>
            <a:noFill/>
          </a:ln>
        </p:spPr>
      </p:pic>
      <p:pic>
        <p:nvPicPr>
          <p:cNvPr id="355" name="Google Shape;355;p30"/>
          <p:cNvPicPr preferRelativeResize="0"/>
          <p:nvPr/>
        </p:nvPicPr>
        <p:blipFill rotWithShape="1">
          <a:blip r:embed="rId4">
            <a:alphaModFix/>
          </a:blip>
          <a:srcRect/>
          <a:stretch/>
        </p:blipFill>
        <p:spPr>
          <a:xfrm rot="10800000" flipH="1">
            <a:off x="0" y="460667"/>
            <a:ext cx="6172543" cy="725143"/>
          </a:xfrm>
          <a:prstGeom prst="rect">
            <a:avLst/>
          </a:prstGeom>
          <a:noFill/>
          <a:ln>
            <a:noFill/>
          </a:ln>
        </p:spPr>
      </p:pic>
      <p:sp>
        <p:nvSpPr>
          <p:cNvPr id="356" name="Google Shape;356;p30"/>
          <p:cNvSpPr txBox="1"/>
          <p:nvPr/>
        </p:nvSpPr>
        <p:spPr>
          <a:xfrm>
            <a:off x="492620" y="561647"/>
            <a:ext cx="5187300" cy="523200"/>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F29558"/>
              </a:buClr>
              <a:buSzPts val="2800"/>
              <a:buFont typeface="Arial"/>
              <a:buNone/>
            </a:pPr>
            <a:r>
              <a:rPr lang="ja-JP" sz="2800" b="1" i="0" u="none" strike="noStrike" cap="none">
                <a:solidFill>
                  <a:srgbClr val="F29558"/>
                </a:solidFill>
                <a:latin typeface="Arial"/>
                <a:ea typeface="Arial"/>
                <a:cs typeface="Arial"/>
                <a:sym typeface="Arial"/>
              </a:rPr>
              <a:t>高等学校等就学支援金</a:t>
            </a:r>
            <a:endParaRPr sz="1400" b="0" i="0" u="none" strike="noStrike" cap="none">
              <a:solidFill>
                <a:srgbClr val="000000"/>
              </a:solidFill>
              <a:latin typeface="Arial"/>
              <a:ea typeface="Arial"/>
              <a:cs typeface="Arial"/>
              <a:sym typeface="Arial"/>
            </a:endParaRPr>
          </a:p>
        </p:txBody>
      </p:sp>
      <p:sp>
        <p:nvSpPr>
          <p:cNvPr id="3" name="テキスト ボックス 2">
            <a:extLst>
              <a:ext uri="{FF2B5EF4-FFF2-40B4-BE49-F238E27FC236}">
                <a16:creationId xmlns:a16="http://schemas.microsoft.com/office/drawing/2014/main" id="{C768155C-05D9-72EA-58AD-461C00E50DAD}"/>
              </a:ext>
            </a:extLst>
          </p:cNvPr>
          <p:cNvSpPr txBox="1"/>
          <p:nvPr/>
        </p:nvSpPr>
        <p:spPr>
          <a:xfrm>
            <a:off x="6351814" y="7043091"/>
            <a:ext cx="5344884" cy="261610"/>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200"/>
              <a:buFont typeface="MS PGothic"/>
              <a:buNone/>
            </a:pPr>
            <a:r>
              <a:rPr lang="ja-JP" altLang="en-US" sz="1100" b="1" i="0" dirty="0">
                <a:solidFill>
                  <a:schemeClr val="bg1">
                    <a:lumMod val="75000"/>
                  </a:schemeClr>
                </a:solidFill>
                <a:latin typeface="MS PGothic"/>
                <a:ea typeface="MS PGothic"/>
                <a:cs typeface="MS PGothic"/>
                <a:sym typeface="MS PGothic"/>
              </a:rPr>
              <a:t>出典：文部科学省　高等学校等就学支援金制度ページより抜粋</a:t>
            </a:r>
            <a:endParaRPr lang="ja-JP" altLang="en-US" sz="1100" dirty="0">
              <a:solidFill>
                <a:schemeClr val="bg1">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31"/>
          <p:cNvPicPr preferRelativeResize="0"/>
          <p:nvPr/>
        </p:nvPicPr>
        <p:blipFill rotWithShape="1">
          <a:blip r:embed="rId3">
            <a:alphaModFix/>
          </a:blip>
          <a:srcRect/>
          <a:stretch/>
        </p:blipFill>
        <p:spPr>
          <a:xfrm>
            <a:off x="871393" y="2122493"/>
            <a:ext cx="9170996" cy="5105614"/>
          </a:xfrm>
          <a:prstGeom prst="rect">
            <a:avLst/>
          </a:prstGeom>
          <a:noFill/>
          <a:ln>
            <a:noFill/>
          </a:ln>
        </p:spPr>
      </p:pic>
      <p:pic>
        <p:nvPicPr>
          <p:cNvPr id="363" name="Google Shape;363;p31"/>
          <p:cNvPicPr preferRelativeResize="0"/>
          <p:nvPr/>
        </p:nvPicPr>
        <p:blipFill rotWithShape="1">
          <a:blip r:embed="rId4">
            <a:alphaModFix/>
          </a:blip>
          <a:srcRect/>
          <a:stretch/>
        </p:blipFill>
        <p:spPr>
          <a:xfrm rot="10800000" flipH="1">
            <a:off x="0" y="460667"/>
            <a:ext cx="6172543" cy="725143"/>
          </a:xfrm>
          <a:prstGeom prst="rect">
            <a:avLst/>
          </a:prstGeom>
          <a:noFill/>
          <a:ln>
            <a:noFill/>
          </a:ln>
        </p:spPr>
      </p:pic>
      <p:sp>
        <p:nvSpPr>
          <p:cNvPr id="364" name="Google Shape;364;p31"/>
          <p:cNvSpPr txBox="1"/>
          <p:nvPr/>
        </p:nvSpPr>
        <p:spPr>
          <a:xfrm>
            <a:off x="426454" y="497801"/>
            <a:ext cx="6708600" cy="954300"/>
          </a:xfrm>
          <a:prstGeom prst="rect">
            <a:avLst/>
          </a:prstGeom>
          <a:noFill/>
          <a:ln>
            <a:noFill/>
          </a:ln>
        </p:spPr>
        <p:txBody>
          <a:bodyPr spcFirstLastPara="1" wrap="square" lIns="91425" tIns="45700" rIns="91425" bIns="45700" anchor="ctr" anchorCtr="0">
            <a:spAutoFit/>
          </a:bodyPr>
          <a:lstStyle/>
          <a:p>
            <a:pPr marL="0" lvl="0" indent="0" algn="l" rtl="0">
              <a:lnSpc>
                <a:spcPct val="150000"/>
              </a:lnSpc>
              <a:spcBef>
                <a:spcPts val="0"/>
              </a:spcBef>
              <a:spcAft>
                <a:spcPts val="0"/>
              </a:spcAft>
              <a:buClr>
                <a:srgbClr val="F29558"/>
              </a:buClr>
              <a:buSzPts val="2800"/>
              <a:buFont typeface="Arial"/>
              <a:buNone/>
            </a:pPr>
            <a:r>
              <a:rPr lang="ja-JP" sz="2800" b="1">
                <a:solidFill>
                  <a:srgbClr val="F29558"/>
                </a:solidFill>
              </a:rPr>
              <a:t>高等学校等就学支援金</a:t>
            </a:r>
            <a:endParaRPr>
              <a:solidFill>
                <a:schemeClr val="dk1"/>
              </a:solidFill>
            </a:endParaRPr>
          </a:p>
          <a:p>
            <a:pPr marL="0" marR="0" lvl="0" indent="0" algn="l" rtl="0">
              <a:lnSpc>
                <a:spcPct val="150000"/>
              </a:lnSpc>
              <a:spcBef>
                <a:spcPts val="0"/>
              </a:spcBef>
              <a:spcAft>
                <a:spcPts val="0"/>
              </a:spcAft>
              <a:buClr>
                <a:srgbClr val="F29558"/>
              </a:buClr>
              <a:buSzPts val="2800"/>
              <a:buFont typeface="Arial"/>
              <a:buNone/>
            </a:pPr>
            <a:endParaRPr sz="1400" b="0" i="0" u="none" strike="noStrike" cap="none">
              <a:solidFill>
                <a:srgbClr val="000000"/>
              </a:solidFill>
              <a:latin typeface="Arial"/>
              <a:ea typeface="Arial"/>
              <a:cs typeface="Arial"/>
              <a:sym typeface="Arial"/>
            </a:endParaRPr>
          </a:p>
        </p:txBody>
      </p:sp>
      <p:pic>
        <p:nvPicPr>
          <p:cNvPr id="365" name="Google Shape;365;p31"/>
          <p:cNvPicPr preferRelativeResize="0"/>
          <p:nvPr/>
        </p:nvPicPr>
        <p:blipFill rotWithShape="1">
          <a:blip r:embed="rId5">
            <a:alphaModFix/>
          </a:blip>
          <a:srcRect/>
          <a:stretch/>
        </p:blipFill>
        <p:spPr>
          <a:xfrm flipH="1">
            <a:off x="370489" y="1436918"/>
            <a:ext cx="55965" cy="685575"/>
          </a:xfrm>
          <a:prstGeom prst="rect">
            <a:avLst/>
          </a:prstGeom>
          <a:noFill/>
          <a:ln>
            <a:noFill/>
          </a:ln>
        </p:spPr>
      </p:pic>
      <p:sp>
        <p:nvSpPr>
          <p:cNvPr id="366" name="Google Shape;366;p31"/>
          <p:cNvSpPr txBox="1"/>
          <p:nvPr/>
        </p:nvSpPr>
        <p:spPr>
          <a:xfrm>
            <a:off x="664517" y="1436918"/>
            <a:ext cx="4684800" cy="5031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1800"/>
              <a:buFont typeface="Arial"/>
              <a:buNone/>
            </a:pPr>
            <a:r>
              <a:rPr lang="ja-JP" sz="1800" b="1" dirty="0">
                <a:solidFill>
                  <a:schemeClr val="dk1"/>
                </a:solidFill>
              </a:rPr>
              <a:t>所得基準に相当する目安年収（例）</a:t>
            </a:r>
            <a:endParaRPr sz="1800" b="1" i="0" u="none" strike="noStrike" cap="none" dirty="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pic>
        <p:nvPicPr>
          <p:cNvPr id="372" name="Google Shape;372;p32"/>
          <p:cNvPicPr preferRelativeResize="0"/>
          <p:nvPr/>
        </p:nvPicPr>
        <p:blipFill rotWithShape="1">
          <a:blip r:embed="rId3">
            <a:alphaModFix/>
          </a:blip>
          <a:srcRect/>
          <a:stretch/>
        </p:blipFill>
        <p:spPr>
          <a:xfrm>
            <a:off x="1415487" y="-4267200"/>
            <a:ext cx="8339463" cy="1231174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Google Shape;378;g31c7d44abee_0_729"/>
          <p:cNvPicPr preferRelativeResize="0"/>
          <p:nvPr/>
        </p:nvPicPr>
        <p:blipFill rotWithShape="1">
          <a:blip r:embed="rId3">
            <a:alphaModFix/>
          </a:blip>
          <a:srcRect/>
          <a:stretch/>
        </p:blipFill>
        <p:spPr>
          <a:xfrm rot="10800000" flipH="1">
            <a:off x="0" y="460667"/>
            <a:ext cx="6172543" cy="725143"/>
          </a:xfrm>
          <a:prstGeom prst="rect">
            <a:avLst/>
          </a:prstGeom>
          <a:noFill/>
          <a:ln>
            <a:noFill/>
          </a:ln>
        </p:spPr>
      </p:pic>
      <p:sp>
        <p:nvSpPr>
          <p:cNvPr id="379" name="Google Shape;379;g31c7d44abee_0_729"/>
          <p:cNvSpPr txBox="1"/>
          <p:nvPr/>
        </p:nvSpPr>
        <p:spPr>
          <a:xfrm>
            <a:off x="492626" y="561650"/>
            <a:ext cx="6708600" cy="523200"/>
          </a:xfrm>
          <a:prstGeom prst="rect">
            <a:avLst/>
          </a:prstGeom>
          <a:noFill/>
          <a:ln>
            <a:noFill/>
          </a:ln>
        </p:spPr>
        <p:txBody>
          <a:bodyPr spcFirstLastPara="1" wrap="square" lIns="91425" tIns="45700" rIns="91425" bIns="45700" anchor="ctr" anchorCtr="0">
            <a:spAutoFit/>
          </a:bodyPr>
          <a:lstStyle/>
          <a:p>
            <a:pPr marL="0" lvl="0" indent="0" algn="l" rtl="0">
              <a:lnSpc>
                <a:spcPct val="150000"/>
              </a:lnSpc>
              <a:spcBef>
                <a:spcPts val="0"/>
              </a:spcBef>
              <a:spcAft>
                <a:spcPts val="0"/>
              </a:spcAft>
              <a:buClr>
                <a:srgbClr val="F29558"/>
              </a:buClr>
              <a:buSzPts val="2800"/>
              <a:buFont typeface="Arial"/>
              <a:buNone/>
            </a:pPr>
            <a:r>
              <a:rPr lang="ja-JP" sz="2800" b="1">
                <a:solidFill>
                  <a:srgbClr val="F29558"/>
                </a:solidFill>
              </a:rPr>
              <a:t>大学無償化</a:t>
            </a:r>
            <a:endParaRPr sz="1400" b="0" i="0" u="none" strike="noStrike" cap="none">
              <a:solidFill>
                <a:srgbClr val="000000"/>
              </a:solidFill>
              <a:latin typeface="Arial"/>
              <a:ea typeface="Arial"/>
              <a:cs typeface="Arial"/>
              <a:sym typeface="Arial"/>
            </a:endParaRPr>
          </a:p>
        </p:txBody>
      </p:sp>
      <p:pic>
        <p:nvPicPr>
          <p:cNvPr id="380" name="Google Shape;380;g31c7d44abee_0_729"/>
          <p:cNvPicPr preferRelativeResize="0"/>
          <p:nvPr/>
        </p:nvPicPr>
        <p:blipFill rotWithShape="1">
          <a:blip r:embed="rId4">
            <a:alphaModFix/>
          </a:blip>
          <a:srcRect/>
          <a:stretch/>
        </p:blipFill>
        <p:spPr>
          <a:xfrm flipH="1">
            <a:off x="370489" y="1436918"/>
            <a:ext cx="55965" cy="685575"/>
          </a:xfrm>
          <a:prstGeom prst="rect">
            <a:avLst/>
          </a:prstGeom>
          <a:noFill/>
          <a:ln>
            <a:noFill/>
          </a:ln>
        </p:spPr>
      </p:pic>
      <p:sp>
        <p:nvSpPr>
          <p:cNvPr id="381" name="Google Shape;381;g31c7d44abee_0_729"/>
          <p:cNvSpPr txBox="1"/>
          <p:nvPr/>
        </p:nvSpPr>
        <p:spPr>
          <a:xfrm>
            <a:off x="661106" y="1436918"/>
            <a:ext cx="4684800" cy="5031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1800"/>
              <a:buFont typeface="Arial"/>
              <a:buNone/>
            </a:pPr>
            <a:r>
              <a:rPr lang="ja-JP" sz="1800" b="1">
                <a:solidFill>
                  <a:schemeClr val="dk1"/>
                </a:solidFill>
              </a:rPr>
              <a:t>2025年から始まる予定の大学無償化制度</a:t>
            </a:r>
            <a:endParaRPr sz="1800" b="1" i="0" u="none" strike="noStrike" cap="none">
              <a:solidFill>
                <a:schemeClr val="dk1"/>
              </a:solidFill>
              <a:latin typeface="Arial"/>
              <a:ea typeface="Arial"/>
              <a:cs typeface="Arial"/>
              <a:sym typeface="Arial"/>
            </a:endParaRPr>
          </a:p>
        </p:txBody>
      </p:sp>
      <p:pic>
        <p:nvPicPr>
          <p:cNvPr id="382" name="Google Shape;382;g31c7d44abee_0_729"/>
          <p:cNvPicPr preferRelativeResize="0"/>
          <p:nvPr/>
        </p:nvPicPr>
        <p:blipFill>
          <a:blip r:embed="rId5">
            <a:alphaModFix/>
          </a:blip>
          <a:stretch>
            <a:fillRect/>
          </a:stretch>
        </p:blipFill>
        <p:spPr>
          <a:xfrm>
            <a:off x="1366654" y="2122493"/>
            <a:ext cx="7298775" cy="5170799"/>
          </a:xfrm>
          <a:prstGeom prst="rect">
            <a:avLst/>
          </a:prstGeom>
          <a:noFill/>
          <a:ln>
            <a:noFill/>
          </a:ln>
        </p:spPr>
      </p:pic>
    </p:spTree>
  </p:cSld>
  <p:clrMapOvr>
    <a:masterClrMapping/>
  </p:clrMapOvr>
</p:sld>
</file>

<file path=ppt/theme/theme1.xml><?xml version="1.0" encoding="utf-8"?>
<a:theme xmlns:a="http://schemas.openxmlformats.org/drawingml/2006/main" name="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847</Words>
  <Application>Microsoft Office PowerPoint</Application>
  <PresentationFormat>ユーザー設定</PresentationFormat>
  <Paragraphs>102</Paragraphs>
  <Slides>8</Slides>
  <Notes>8</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8</vt:i4>
      </vt:variant>
    </vt:vector>
  </HeadingPairs>
  <TitlesOfParts>
    <vt:vector size="12" baseType="lpstr">
      <vt:lpstr>Garamond</vt:lpstr>
      <vt:lpstr>ＭＳ Ｐゴシック</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4</cp:revision>
  <dcterms:created xsi:type="dcterms:W3CDTF">2024-11-22T04:11:44Z</dcterms:created>
  <dcterms:modified xsi:type="dcterms:W3CDTF">2025-02-01T05:18:29Z</dcterms:modified>
</cp:coreProperties>
</file>